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8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0A2C7-3A29-40D6-A36E-5EE09D7D7A75}" type="datetimeFigureOut">
              <a:rPr lang="ru-RU" smtClean="0"/>
              <a:t>17.09.2014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EF87E-0891-4DD9-ABB3-50FE19FA12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05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4A20B697-CC8F-47CD-BC56-18D9D1294208}" type="datetime1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723F8-4D44-4F6F-ACD8-9AEC5A246329}" type="datetime1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8038-C527-4576-B2D0-302B1BE2B8B7}" type="datetime1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7FEF-187A-47C1-A00E-CB06F7CADD7C}" type="datetime1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B5C-9242-465F-9686-5C2270229F82}" type="datetime1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96C9-055E-4EB8-8068-D977D4697CDF}" type="datetime1">
              <a:rPr lang="ru-RU" smtClean="0"/>
              <a:t>17.09.2014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1CDFB-4226-4A3F-9206-84385FC7A537}" type="datetime1">
              <a:rPr lang="ru-RU" smtClean="0"/>
              <a:t>17.09.2014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263B8-3F48-4C36-A2E1-9E0DF5EDCF02}" type="datetime1">
              <a:rPr lang="ru-RU" smtClean="0"/>
              <a:t>17.09.2014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4CC9-3E3D-421B-9B05-1A5CEA0748CB}" type="datetime1">
              <a:rPr lang="ru-RU" smtClean="0"/>
              <a:t>17.09.2014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F8169D2-B758-40A4-BFBF-96A0F66DA2D5}" type="datetime1">
              <a:rPr lang="ru-RU" smtClean="0"/>
              <a:t>17.09.2014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5E84FEB-1E98-49D3-ACE2-192BF11C8D12}" type="datetime1">
              <a:rPr lang="ru-RU" smtClean="0"/>
              <a:t>17.09.2014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FF6B883-06D5-44AC-97BA-90C98A79DAED}" type="datetime1">
              <a:rPr lang="ru-RU" smtClean="0"/>
              <a:t>17.09.2014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3B3D6D3-FABA-4946-B88E-ABAF0662C5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Система  российского права. Законотворческий процесс в РФ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952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Формы (источники) права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60840" cy="4310293"/>
          </a:xfrm>
        </p:spPr>
        <p:txBody>
          <a:bodyPr/>
          <a:lstStyle/>
          <a:p>
            <a:pPr marL="0" indent="0">
              <a:lnSpc>
                <a:spcPts val="21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606043"/>
              </p:ext>
            </p:extLst>
          </p:nvPr>
        </p:nvGraphicFramePr>
        <p:xfrm>
          <a:off x="827584" y="1700808"/>
          <a:ext cx="7416824" cy="3119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64296"/>
                <a:gridCol w="4752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Источник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права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Сущность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Нормативный договор</a:t>
                      </a:r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Совместный юридический акт, содержащий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нормы права и выражающий взаимные изъявления воли нескольких договаривающихся субъектов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Нормативный правовой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акт</a:t>
                      </a:r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Акт компетентного государственного органа или акт, принятый путем референдума, который содержит в себе нормы права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и установленные рамки их действия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38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Законотворческий процесс в РФ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632848" cy="431029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Правотворчество –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это деятельность компетентных государственных органов, должностных лиц или непосредственно народа по разработке и изданию, изменению или отмене нормативного правового акта.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11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46466" y="3192608"/>
            <a:ext cx="4392488" cy="7200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Виды правотворчества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324368"/>
            <a:ext cx="3672408" cy="12648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Непосредственное правотворчество (напри-</a:t>
            </a:r>
          </a:p>
          <a:p>
            <a:pPr algn="ctr">
              <a:lnSpc>
                <a:spcPts val="2300"/>
              </a:lnSpc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м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ер, при проведении референдума) 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52020" y="4324368"/>
            <a:ext cx="3636404" cy="12648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Правотворчество государственных органов и должностных лиц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1835696" y="3501008"/>
            <a:ext cx="72008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835696" y="3501008"/>
            <a:ext cx="0" cy="82336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948264" y="3501008"/>
            <a:ext cx="72008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668344" y="3501008"/>
            <a:ext cx="0" cy="82336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39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Законотворческий процесс в РФ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00808"/>
            <a:ext cx="7560840" cy="402226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Законотворчество -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это вид государственной деятельности, посредством которого воля государства выражается в конкретном законе.</a:t>
            </a: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Процедура принятия законов обычно фиксируется в конституции государства.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0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Законотворческий процесс в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РФ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022222"/>
              </p:ext>
            </p:extLst>
          </p:nvPr>
        </p:nvGraphicFramePr>
        <p:xfrm>
          <a:off x="755576" y="1556792"/>
          <a:ext cx="7632699" cy="39547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16224"/>
                <a:gridCol w="2448272"/>
                <a:gridCol w="316820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Стадия </a:t>
                      </a:r>
                      <a:r>
                        <a:rPr lang="ru-RU" sz="20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законо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творческого процесса 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Сущность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Порядок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осуществ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ления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в РФ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1.Законодатель-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ная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инициатива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Официальное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внесение законопроекта в парламент по уста-</a:t>
                      </a:r>
                    </a:p>
                    <a:p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новленной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процедуре влечет обязанность парламента рассмотреть его на своих заседаниях   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В РФ правом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законода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тельной  инициативы на-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делены Президент РФ, Совет Федерации, члены Совета Федерации,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депу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таты Государственной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Думы, Правительство РФ, </a:t>
                      </a: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законодат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. (</a:t>
                      </a: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предста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вит.) органы субъектов РФ, </a:t>
                      </a: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Констит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. Суд РФ, Верхов. Суд РФ по </a:t>
                      </a: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вопро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сам их ведения.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80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Законотворческий процесс в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РФ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914680"/>
              </p:ext>
            </p:extLst>
          </p:nvPr>
        </p:nvGraphicFramePr>
        <p:xfrm>
          <a:off x="755576" y="1556792"/>
          <a:ext cx="7632699" cy="42087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16224"/>
                <a:gridCol w="2448272"/>
                <a:gridCol w="316820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Стадия </a:t>
                      </a:r>
                      <a:r>
                        <a:rPr lang="ru-RU" sz="20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законо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творческого процесса 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Сущность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Порядок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осуществ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ления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в РФ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2. Обсуждение законопроекта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Обсуждение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проис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ходит на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заседани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ях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палат </a:t>
                      </a: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Федераль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ного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Собрания 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Внесенный законопроект Советом Гос. Думы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нап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равляется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 в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соответст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вующий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профильный ко-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митет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, который после об-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суждения выносит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проект на пленарное за-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седание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Гос. Думы с </a:t>
                      </a: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соб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ственными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замечаниями и предложениями. Об-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суждение законопроекта на пленарном заседании проходит в 3 чтения. 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39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Законотворческий процесс в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РФ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101750"/>
              </p:ext>
            </p:extLst>
          </p:nvPr>
        </p:nvGraphicFramePr>
        <p:xfrm>
          <a:off x="755576" y="1556792"/>
          <a:ext cx="7632699" cy="37414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16224"/>
                <a:gridCol w="2448272"/>
                <a:gridCol w="316820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Стадия </a:t>
                      </a:r>
                      <a:r>
                        <a:rPr lang="ru-RU" sz="20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законо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творческого процесса 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Сущность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Порядок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осуществ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ления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в РФ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3. Принятие законопроекта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Принятие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происхо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дит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путем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голосова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ния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депутатов Гос. Думы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Законы принимаются Гос. Думой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большинст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вом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голосов от общего числа ее депутатов.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4. Утверждение законопроекта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Принятые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парла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ментом законы направляются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гла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ве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государства, ко-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торый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может </a:t>
                      </a: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нало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жить на них вето 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Принятый Гос. Думой за-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кон должен быть в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тече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ние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5 дней передан на 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рассмотрение Совета Фе-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дерации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.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 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74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Законотворческий процесс в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РФ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168758"/>
              </p:ext>
            </p:extLst>
          </p:nvPr>
        </p:nvGraphicFramePr>
        <p:xfrm>
          <a:off x="755576" y="1556792"/>
          <a:ext cx="7632699" cy="42087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16224"/>
                <a:gridCol w="2448272"/>
                <a:gridCol w="316820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Стадия </a:t>
                      </a:r>
                      <a:r>
                        <a:rPr lang="ru-RU" sz="20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законо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творческого процесса 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Сущность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Порядок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осуществ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ления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в РФ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4. Утверждение законопроекта</a:t>
                      </a:r>
                    </a:p>
                    <a:p>
                      <a:pPr marL="0" indent="0">
                        <a:buNone/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Федеральный закон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счи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тается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одобренным, если за него проголосовало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бо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лее половины от общего числа членов этой пала-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ты. В случае отклонения закона палаты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Фед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.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Соб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рания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могут создать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сог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ласительную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комиссию. Но Гос. Дума может преодолеть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вето Совета Федерации 2/3  от общего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числа депутатов.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29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Законотворческий процесс в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РФ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243162"/>
              </p:ext>
            </p:extLst>
          </p:nvPr>
        </p:nvGraphicFramePr>
        <p:xfrm>
          <a:off x="755576" y="1844824"/>
          <a:ext cx="7632699" cy="29387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16224"/>
                <a:gridCol w="2448272"/>
                <a:gridCol w="316820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Стадия </a:t>
                      </a:r>
                      <a:r>
                        <a:rPr lang="ru-RU" sz="20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законо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творческого процесса 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Сущность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Порядок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осуществ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ления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в РФ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4. Утверждение законопроекта</a:t>
                      </a:r>
                    </a:p>
                    <a:p>
                      <a:pPr marL="0" indent="0">
                        <a:buNone/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Для преодоления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отлага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тельного вето Президента РФ закон при повторном голосовании должен по-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лучить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2/3 голосов депутатов Гос. Думы и членов Совета Федерации.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19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Законотворческий процесс в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РФ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766653"/>
              </p:ext>
            </p:extLst>
          </p:nvPr>
        </p:nvGraphicFramePr>
        <p:xfrm>
          <a:off x="755576" y="1412776"/>
          <a:ext cx="7632699" cy="4227577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16224"/>
                <a:gridCol w="2448272"/>
                <a:gridCol w="316820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Стадия </a:t>
                      </a:r>
                      <a:r>
                        <a:rPr lang="ru-RU" sz="20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законо</a:t>
                      </a: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творческого процесса 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Сущность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Порядок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осуществ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lang="ru-RU" sz="2000" baseline="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ления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в РФ</a:t>
                      </a:r>
                      <a:endParaRPr lang="ru-RU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5.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Опубликова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ние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закона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После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опубликова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ния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в установлен-</a:t>
                      </a:r>
                    </a:p>
                    <a:p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ные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сроки закона в официальном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пе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чатном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органе за-</a:t>
                      </a:r>
                    </a:p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кон обретает силу</a:t>
                      </a:r>
                    </a:p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Законы подлежат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обяза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тельному опубликованию в «Российской газете» или в Собрании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законо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дательства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РФ в течение 7 дней после подписания их Президентом РФ. Закон вступает в силу по истечении 10 дней со дня его официального </a:t>
                      </a:r>
                      <a:r>
                        <a:rPr lang="ru-RU" sz="2000" b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опуб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ликования , если самим законом не установлен иной порядок.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4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Система права: определение и признаки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7488832" cy="4320480"/>
          </a:xfrm>
        </p:spPr>
        <p:txBody>
          <a:bodyPr/>
          <a:lstStyle/>
          <a:p>
            <a:pPr marL="0" indent="0">
              <a:lnSpc>
                <a:spcPts val="2100"/>
              </a:lnSpc>
              <a:spcBef>
                <a:spcPts val="0"/>
              </a:spcBef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Право представляет собой систему, состоящую из взаимосвязанных и взаимодействующих частей (элементов).</a:t>
            </a:r>
          </a:p>
          <a:p>
            <a:pPr marL="0" indent="0">
              <a:lnSpc>
                <a:spcPts val="21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Система права -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это его внутреннее строение в единстве и согласованности действующих в государстве правовых норм и вместе с тем в разделении права на относительно самостоятельные части. </a:t>
            </a:r>
          </a:p>
          <a:p>
            <a:pPr marL="0" indent="0" algn="ctr">
              <a:lnSpc>
                <a:spcPts val="21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Признаки системы права:</a:t>
            </a:r>
          </a:p>
          <a:p>
            <a:pPr marL="0" indent="0">
              <a:lnSpc>
                <a:spcPts val="21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объективность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(право обусловлено реально существующей системой общественных отношений и, с одной стороны, отражает в специфической форме эту систему отношений, а с другой стороны, оказывает на нее регулирующее воздействие;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58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Система права: определение и признаки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84784"/>
            <a:ext cx="7560840" cy="4238285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Признаки системы права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:</a:t>
            </a:r>
          </a:p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е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динство и взаимосвязь норм, ее составляющих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(нормы права не могут функционировать изолированно, их регулирующая функция реализуется только во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взаимосогласованности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и общей целенаправленности;</a:t>
            </a:r>
          </a:p>
          <a:p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наличие структурных элементов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(нормы права, институты права, отрасли права).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95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817583"/>
            <a:ext cx="7016660" cy="451177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Система права: структура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6"/>
            <a:ext cx="7560840" cy="4310293"/>
          </a:xfrm>
        </p:spPr>
        <p:txBody>
          <a:bodyPr/>
          <a:lstStyle/>
          <a:p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31839" y="1268760"/>
            <a:ext cx="3024336" cy="6012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Система права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8486" y="2132856"/>
            <a:ext cx="3024336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Отрасли права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54061" y="2924944"/>
            <a:ext cx="3024336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Институты права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77968" y="3738918"/>
            <a:ext cx="3024335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Нормы права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4509120"/>
            <a:ext cx="3312368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Законы РФ: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Конституция РФ, ФКЗ, ФЗ, законы субъектов РФ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99993" y="4513554"/>
            <a:ext cx="3888432" cy="14357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Подзаконные акты: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указы Президента РФ, постановления Правительства РФ,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подзакон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-</a:t>
            </a:r>
          </a:p>
          <a:p>
            <a:pPr algn="ctr">
              <a:lnSpc>
                <a:spcPts val="1600"/>
              </a:lnSpc>
            </a:pPr>
            <a:r>
              <a:rPr lang="ru-RU" sz="2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н</a:t>
            </a:r>
            <a:r>
              <a:rPr lang="ru-RU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ые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акты </a:t>
            </a:r>
            <a:r>
              <a:rPr lang="ru-RU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федер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. 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о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рганов власти, местные подзаконные акты, локальные акты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1907704" y="4026950"/>
            <a:ext cx="1270264" cy="482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202303" y="4026950"/>
            <a:ext cx="961985" cy="482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верх 20"/>
          <p:cNvSpPr/>
          <p:nvPr/>
        </p:nvSpPr>
        <p:spPr>
          <a:xfrm>
            <a:off x="4401691" y="1869976"/>
            <a:ext cx="484632" cy="2628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верх 21"/>
          <p:cNvSpPr/>
          <p:nvPr/>
        </p:nvSpPr>
        <p:spPr>
          <a:xfrm>
            <a:off x="4447819" y="2708920"/>
            <a:ext cx="484632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верх 23"/>
          <p:cNvSpPr/>
          <p:nvPr/>
        </p:nvSpPr>
        <p:spPr>
          <a:xfrm>
            <a:off x="4499993" y="3501008"/>
            <a:ext cx="484632" cy="2379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86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1" grpId="0" animBg="1"/>
      <p:bldP spid="2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Система права: структура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560840" cy="4382301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Отрасли права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664219"/>
              </p:ext>
            </p:extLst>
          </p:nvPr>
        </p:nvGraphicFramePr>
        <p:xfrm>
          <a:off x="899592" y="1772816"/>
          <a:ext cx="7416824" cy="40106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36304"/>
                <a:gridCol w="4680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Отрасль права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Регулируемые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общественные отношения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Государственное (конституционное)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Основы общественного и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государст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венного устройства страны, основы правового положения граждан, </a:t>
                      </a:r>
                      <a:r>
                        <a:rPr lang="ru-RU" sz="20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систе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мы органов государства и их основные полномочия  </a:t>
                      </a:r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Административное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Отношения в процессе осуществления исполнительно-распорядительной деятельности государства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Гражданское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Разнообразные имущественные и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свя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занные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с ними личные 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неимуществен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ные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отношения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67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Система права: структура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560840" cy="4382301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Отрасли права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198722"/>
              </p:ext>
            </p:extLst>
          </p:nvPr>
        </p:nvGraphicFramePr>
        <p:xfrm>
          <a:off x="899592" y="1772816"/>
          <a:ext cx="7416824" cy="40157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36304"/>
                <a:gridCol w="4680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Отрасль права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Регулируемые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общественные отношения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Гражданско-</a:t>
                      </a:r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процес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-</a:t>
                      </a:r>
                    </a:p>
                    <a:p>
                      <a:r>
                        <a:rPr lang="ru-RU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суальное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Отношения в процессе рассмотрения судами гражданских, трудовых и семейных споров</a:t>
                      </a:r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Трудовое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Отношения в процессе трудовой деятельности человека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Семейное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Брачно-семейные отношения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Финансовое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Отношения в сфере финансовой деятельности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Земельное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Отношения в области использования и охраны земли, ее недр, вод, лесов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12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Система права: структура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560840" cy="4382301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Отрасли права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41222"/>
              </p:ext>
            </p:extLst>
          </p:nvPr>
        </p:nvGraphicFramePr>
        <p:xfrm>
          <a:off x="899592" y="1772816"/>
          <a:ext cx="7416824" cy="3769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36304"/>
                <a:gridCol w="4680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Отрасль права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Регулируемые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общественные отношения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Уголовное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Устанавливает, какое общественно опасное поведение является преступным и какое наказание за его совершение применяется</a:t>
                      </a:r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Уголовно-процессуальное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Порядок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производства по уголовным делам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Уголовно-исполни-</a:t>
                      </a:r>
                    </a:p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тельное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Отношения,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складывающиеся при исполнении мер уголовного наказания и связанные с исправительно-трудовым воздействием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41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1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Система права: структура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6"/>
            <a:ext cx="7488832" cy="431029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Институт права</a:t>
            </a:r>
          </a:p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Институт права –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это комплекс правовых норм, являющихся специфической частью отрасли права и регулирующих сегмент определенного вида общественных отношений.</a:t>
            </a:r>
          </a:p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Например, гражданское право включает в себя институт собственности, купли-продажи, дарения, наследования и др.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96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Формы (источники) права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560840" cy="4310293"/>
          </a:xfrm>
        </p:spPr>
        <p:txBody>
          <a:bodyPr/>
          <a:lstStyle/>
          <a:p>
            <a:pPr marL="0" indent="0">
              <a:lnSpc>
                <a:spcPts val="21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Формы (источники) права –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это установленные государством официальные способы внешнего выражения и закрепления норм права, придания им общеобязательного значения.</a:t>
            </a:r>
          </a:p>
          <a:p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3D6D3-FABA-4946-B88E-ABAF0662C543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833497"/>
              </p:ext>
            </p:extLst>
          </p:nvPr>
        </p:nvGraphicFramePr>
        <p:xfrm>
          <a:off x="899592" y="2564904"/>
          <a:ext cx="7416824" cy="28651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64296"/>
                <a:gridCol w="4752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Источник</a:t>
                      </a:r>
                      <a:r>
                        <a:rPr lang="ru-RU" sz="20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права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Сущность</a:t>
                      </a:r>
                      <a:endParaRPr lang="ru-RU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Правовой обычай</a:t>
                      </a:r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Исторически выработанное обществом правило поведения, которое признано государством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 и гарантировано его принудительной силой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Юридический прецедент</a:t>
                      </a:r>
                      <a:endParaRPr lang="ru-RU" sz="20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anose="02020404030301010803" pitchFamily="18" charset="0"/>
                        </a:rPr>
                        <a:t>Решение суда или административных органов государства по конкретному делу, которое становится образцом, обязательным при рассмотрении последующих аналогичных дел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anose="020204040303010108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83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317</TotalTime>
  <Words>1056</Words>
  <Application>Microsoft Office PowerPoint</Application>
  <PresentationFormat>Экран (4:3)</PresentationFormat>
  <Paragraphs>204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Кнопка</vt:lpstr>
      <vt:lpstr>Система  российского права. Законотворческий процесс в РФ</vt:lpstr>
      <vt:lpstr>Система права: определение и признаки</vt:lpstr>
      <vt:lpstr>Система права: определение и признаки</vt:lpstr>
      <vt:lpstr>Система права: структура</vt:lpstr>
      <vt:lpstr>Система права: структура</vt:lpstr>
      <vt:lpstr>Система права: структура</vt:lpstr>
      <vt:lpstr>Система права: структура</vt:lpstr>
      <vt:lpstr>Система права: структура</vt:lpstr>
      <vt:lpstr>Формы (источники) права</vt:lpstr>
      <vt:lpstr>Формы (источники) права</vt:lpstr>
      <vt:lpstr>Законотворческий процесс в РФ</vt:lpstr>
      <vt:lpstr>Законотворческий процесс в РФ</vt:lpstr>
      <vt:lpstr>Законотворческий процесс в РФ</vt:lpstr>
      <vt:lpstr>Законотворческий процесс в РФ</vt:lpstr>
      <vt:lpstr>Законотворческий процесс в РФ</vt:lpstr>
      <vt:lpstr>Законотворческий процесс в РФ</vt:lpstr>
      <vt:lpstr>Законотворческий процесс в РФ</vt:lpstr>
      <vt:lpstr>Законотворческий процесс в РФ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 российского права. Законотворческий процесс в РФ</dc:title>
  <dc:creator>Юрий</dc:creator>
  <cp:lastModifiedBy>Юрий</cp:lastModifiedBy>
  <cp:revision>26</cp:revision>
  <dcterms:created xsi:type="dcterms:W3CDTF">2014-09-10T13:52:46Z</dcterms:created>
  <dcterms:modified xsi:type="dcterms:W3CDTF">2014-09-17T17:08:00Z</dcterms:modified>
</cp:coreProperties>
</file>